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84" r:id="rId5"/>
    <p:sldId id="258" r:id="rId6"/>
    <p:sldId id="259" r:id="rId7"/>
    <p:sldId id="261" r:id="rId8"/>
    <p:sldId id="277" r:id="rId9"/>
    <p:sldId id="287" r:id="rId10"/>
    <p:sldId id="285" r:id="rId11"/>
    <p:sldId id="286" r:id="rId12"/>
    <p:sldId id="272" r:id="rId13"/>
    <p:sldId id="264" r:id="rId14"/>
    <p:sldId id="278" r:id="rId15"/>
    <p:sldId id="279" r:id="rId16"/>
    <p:sldId id="280" r:id="rId17"/>
    <p:sldId id="282" r:id="rId18"/>
    <p:sldId id="283" r:id="rId19"/>
    <p:sldId id="281" r:id="rId20"/>
    <p:sldId id="288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57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15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850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6C6A-A93F-45DA-8057-AD029650C5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3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C965-13C2-4715-853C-43AF6CBDE8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5D95-A200-4752-9BBA-AEF96CAA6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3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ABF5-1FA0-4B6E-823C-7E3738775A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6AD8-C2C9-4C09-9759-02D1A3605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0EB6C-96E7-493A-AF1E-9D339BAF8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3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AF78-2F52-4162-A3D6-64526DA0C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52D8-E66E-4100-BCBE-7AC777AEAC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4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173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1F59-3076-4209-B27B-6827BEB180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2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2765-F1F3-40ED-9905-DC0A01FE3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5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55F81-8AC0-4584-BFFE-31799E94C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84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789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821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81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463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6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962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294D-EC8B-472E-871E-FBDF5F739702}" type="datetimeFigureOut">
              <a:rPr lang="ar-IQ" smtClean="0"/>
              <a:t>01/05/1443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CF97-7662-4C0D-B956-0D3C5C6CF8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03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8F382B-0D39-499C-893F-FA6933D5594F}" type="slidenum">
              <a:rPr lang="en-US">
                <a:solidFill>
                  <a:srgbClr val="000000"/>
                </a:solidFill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Phagocytosis</a:t>
            </a:r>
            <a:r>
              <a:rPr lang="ar-IQ" dirty="0" smtClean="0">
                <a:latin typeface="Arial Black" pitchFamily="34" charset="0"/>
              </a:rPr>
              <a:t/>
            </a:r>
            <a:br>
              <a:rPr lang="ar-IQ" dirty="0" smtClean="0">
                <a:latin typeface="Arial Black" pitchFamily="34" charset="0"/>
              </a:rPr>
            </a:br>
            <a:endParaRPr lang="ar-IQ" dirty="0">
              <a:latin typeface="Arial Black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Assist Prof. </a:t>
            </a:r>
            <a:r>
              <a:rPr lang="en-US" b="1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Rana</a:t>
            </a:r>
            <a:r>
              <a:rPr lang="en-US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Adnan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7295" y="90872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*Phagocytosis and digestión of foreign cell allows macrophates to present antigen</a:t>
            </a:r>
            <a:r>
              <a:rPr lang="en-US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/>
            </a:r>
            <a:br>
              <a:rPr lang="en-US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</a:br>
            <a:r>
              <a:rPr lang="en-US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*</a:t>
            </a:r>
            <a:r>
              <a:rPr lang="en-US" sz="2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Lysosomal</a:t>
            </a:r>
            <a:r>
              <a:rPr lang="en-US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 enzymes digest pathogens that have been enclosed in </a:t>
            </a:r>
            <a:r>
              <a:rPr lang="en-US" sz="2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phagosomes</a:t>
            </a:r>
            <a:r>
              <a:rPr lang="es-MX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/>
            </a:r>
            <a:br>
              <a:rPr lang="es-MX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</a:br>
            <a:r>
              <a:rPr lang="es-MX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*Antigen presentation activates</a:t>
            </a:r>
            <a:r>
              <a:rPr lang="es-MX" sz="20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 </a:t>
            </a:r>
            <a:r>
              <a:rPr lang="es-MX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  <a:t>lymphocytes</a:t>
            </a:r>
            <a:br>
              <a:rPr lang="es-MX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n-ea"/>
                <a:cs typeface="Arial"/>
              </a:rPr>
            </a:br>
            <a:endParaRPr lang="ar-IQ" dirty="0">
              <a:solidFill>
                <a:srgbClr val="7030A0"/>
              </a:solidFill>
            </a:endParaRPr>
          </a:p>
        </p:txBody>
      </p:sp>
      <p:pic>
        <p:nvPicPr>
          <p:cNvPr id="3" name="Picture 5" descr="24-05APCs_0_L.jpg"/>
          <p:cNvPicPr>
            <a:picLocks noChangeAspect="1" noChangeArrowheads="1"/>
          </p:cNvPicPr>
          <p:nvPr/>
        </p:nvPicPr>
        <p:blipFill>
          <a:blip r:embed="rId2"/>
          <a:srcRect t="2395" b="8982"/>
          <a:stretch>
            <a:fillRect/>
          </a:stretch>
        </p:blipFill>
        <p:spPr bwMode="auto">
          <a:xfrm>
            <a:off x="685800" y="3200400"/>
            <a:ext cx="7775575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3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839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ar-IQ" sz="3200" b="1" dirty="0"/>
              <a:t>Phagocytic Cells: Macrophages (Monocytes), Neutrophils, and </a:t>
            </a:r>
            <a:r>
              <a:rPr lang="en-US" altLang="ar-IQ" sz="3200" b="1" dirty="0" err="1"/>
              <a:t>Eosinophils</a:t>
            </a:r>
            <a:endParaRPr lang="en-US" altLang="ar-IQ" sz="3200" b="1" dirty="0"/>
          </a:p>
        </p:txBody>
      </p:sp>
      <p:pic>
        <p:nvPicPr>
          <p:cNvPr id="121859" name="Picture 3" descr="142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143000"/>
            <a:ext cx="6496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657600" y="64389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b="1" smtClean="0">
                <a:solidFill>
                  <a:srgbClr val="000000"/>
                </a:solidFill>
              </a:rPr>
              <a:t>(Macrophages)</a:t>
            </a:r>
          </a:p>
        </p:txBody>
      </p:sp>
    </p:spTree>
    <p:extLst>
      <p:ext uri="{BB962C8B-B14F-4D97-AF65-F5344CB8AC3E}">
        <p14:creationId xmlns:p14="http://schemas.microsoft.com/office/powerpoint/2010/main" val="13936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21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Pictures\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7376"/>
            <a:ext cx="8208912" cy="57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9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lenovo\Pictures\monoct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7" cy="56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2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lenovo\Pictures\bas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lenovo\Pictures\lymphocyt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5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7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C:\Users\lenovo\Pictures\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36496" cy="607591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77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87910"/>
              </p:ext>
            </p:extLst>
          </p:nvPr>
        </p:nvGraphicFramePr>
        <p:xfrm>
          <a:off x="3756025" y="3184525"/>
          <a:ext cx="1631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631880" imgH="488520" progId="Package">
                  <p:embed/>
                </p:oleObj>
              </mc:Choice>
              <mc:Fallback>
                <p:oleObj name="Packager Shell Object" showAsIcon="1" r:id="rId3" imgW="1631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6025" y="3184525"/>
                        <a:ext cx="16319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53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ar-IQ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ar-IQ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Who discovered phagocytosis?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endParaRPr lang="en-US" dirty="0" smtClean="0">
              <a:latin typeface="Arial Black" pitchFamily="34" charset="0"/>
              <a:cs typeface="+mj-cs"/>
            </a:endParaRPr>
          </a:p>
          <a:p>
            <a:pPr algn="just" rtl="0"/>
            <a:r>
              <a:rPr lang="en-US" dirty="0" smtClean="0">
                <a:latin typeface="Arial Black" pitchFamily="34" charset="0"/>
                <a:cs typeface="+mj-cs"/>
              </a:rPr>
              <a:t>Ellie </a:t>
            </a:r>
            <a:r>
              <a:rPr lang="en-US" dirty="0" err="1">
                <a:latin typeface="Arial Black" pitchFamily="34" charset="0"/>
                <a:cs typeface="+mj-cs"/>
              </a:rPr>
              <a:t>Ilya</a:t>
            </a:r>
            <a:r>
              <a:rPr lang="en-US" dirty="0">
                <a:latin typeface="Arial Black" pitchFamily="34" charset="0"/>
                <a:cs typeface="+mj-cs"/>
              </a:rPr>
              <a:t> Metchnikoff</a:t>
            </a:r>
          </a:p>
          <a:p>
            <a:pPr algn="just" rtl="0"/>
            <a:r>
              <a:rPr lang="en-US" dirty="0">
                <a:latin typeface="Arial Black" pitchFamily="34" charset="0"/>
                <a:cs typeface="+mj-cs"/>
              </a:rPr>
              <a:t>discovered it in 1882.</a:t>
            </a:r>
          </a:p>
          <a:p>
            <a:pPr algn="just" rtl="0"/>
            <a:r>
              <a:rPr lang="en-US" dirty="0" smtClean="0">
                <a:latin typeface="Arial Black" pitchFamily="34" charset="0"/>
                <a:cs typeface="+mj-cs"/>
              </a:rPr>
              <a:t>Received </a:t>
            </a:r>
            <a:r>
              <a:rPr lang="en-US" dirty="0">
                <a:latin typeface="Arial Black" pitchFamily="34" charset="0"/>
                <a:cs typeface="+mj-cs"/>
              </a:rPr>
              <a:t>Nobel</a:t>
            </a:r>
          </a:p>
          <a:p>
            <a:pPr algn="just" rtl="0"/>
            <a:r>
              <a:rPr lang="en-US" dirty="0">
                <a:latin typeface="Arial Black" pitchFamily="34" charset="0"/>
                <a:cs typeface="+mj-cs"/>
              </a:rPr>
              <a:t>prize for the same </a:t>
            </a:r>
            <a:r>
              <a:rPr lang="en-US" dirty="0" smtClean="0">
                <a:latin typeface="Arial Black" pitchFamily="34" charset="0"/>
                <a:cs typeface="+mj-cs"/>
              </a:rPr>
              <a:t>in 1906</a:t>
            </a:r>
            <a:endParaRPr lang="ar-IQ" dirty="0">
              <a:latin typeface="Arial Black" pitchFamily="34" charset="0"/>
              <a:cs typeface="+mj-cs"/>
            </a:endParaRPr>
          </a:p>
          <a:p>
            <a:pPr algn="just" rtl="0"/>
            <a:r>
              <a:rPr lang="en-US" dirty="0" smtClean="0">
                <a:latin typeface="Arial Black" pitchFamily="34" charset="0"/>
                <a:cs typeface="+mj-cs"/>
              </a:rPr>
              <a:t>Carl </a:t>
            </a:r>
            <a:r>
              <a:rPr lang="en-US" dirty="0" err="1">
                <a:latin typeface="Arial Black" pitchFamily="34" charset="0"/>
                <a:cs typeface="+mj-cs"/>
              </a:rPr>
              <a:t>Fredrich</a:t>
            </a:r>
            <a:r>
              <a:rPr lang="en-US" dirty="0">
                <a:latin typeface="Arial Black" pitchFamily="34" charset="0"/>
                <a:cs typeface="+mj-cs"/>
              </a:rPr>
              <a:t> Claus</a:t>
            </a:r>
          </a:p>
          <a:p>
            <a:pPr algn="just" rtl="0"/>
            <a:r>
              <a:rPr lang="en-US" dirty="0">
                <a:latin typeface="Arial Black" pitchFamily="34" charset="0"/>
                <a:cs typeface="+mj-cs"/>
              </a:rPr>
              <a:t>coined the </a:t>
            </a:r>
            <a:r>
              <a:rPr lang="en-US" dirty="0" smtClean="0">
                <a:latin typeface="Arial Black" pitchFamily="34" charset="0"/>
                <a:cs typeface="+mj-cs"/>
              </a:rPr>
              <a:t>term Phagocytosis</a:t>
            </a:r>
            <a:endParaRPr lang="ar-IQ" dirty="0">
              <a:latin typeface="Arial Black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0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what is phagocytosis ?</a:t>
            </a:r>
            <a:r>
              <a:rPr lang="ar-IQ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ar-IQ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 Black" pitchFamily="34" charset="0"/>
                <a:cs typeface="+mj-cs"/>
              </a:rPr>
              <a:t> </a:t>
            </a:r>
            <a:r>
              <a:rPr lang="en-US" dirty="0">
                <a:latin typeface="Arial Black" pitchFamily="34" charset="0"/>
              </a:rPr>
              <a:t>Phagocytosis is a specific form of endocytosis.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• Phagocytosis (cellular eating) refers to the process of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engulfment and destruction of solid particulate material by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the cells.</a:t>
            </a:r>
            <a:endParaRPr lang="ar-IQ" dirty="0">
              <a:latin typeface="Arial Black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9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What are the cells involved in phagocytosis ?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ar-IQ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Professional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phagocytes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1.Neutrophils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2.Monocytes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3.Macrophages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4.Dendritic cells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5.Mast cells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6.Eosinophils</a:t>
            </a:r>
            <a:endParaRPr lang="ar-IQ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What are the cells involved in phagocytosis ?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 rtl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Non-Professionals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latin typeface="Arial Black" pitchFamily="34" charset="0"/>
              </a:rPr>
              <a:t>Phagocytosis </a:t>
            </a:r>
            <a:r>
              <a:rPr lang="en-US" dirty="0">
                <a:latin typeface="Arial Black" pitchFamily="34" charset="0"/>
              </a:rPr>
              <a:t>is not their main function ,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do not have specific receptors.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Lymphocytes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NK </a:t>
            </a:r>
            <a:r>
              <a:rPr lang="en-US" dirty="0" smtClean="0">
                <a:latin typeface="Arial Black" pitchFamily="34" charset="0"/>
              </a:rPr>
              <a:t>(</a:t>
            </a:r>
            <a:r>
              <a:rPr lang="en-US" dirty="0" err="1" smtClean="0">
                <a:latin typeface="Arial Black" pitchFamily="34" charset="0"/>
              </a:rPr>
              <a:t>Nutural</a:t>
            </a:r>
            <a:r>
              <a:rPr lang="en-US" dirty="0" smtClean="0">
                <a:latin typeface="Arial Black" pitchFamily="34" charset="0"/>
              </a:rPr>
              <a:t> killer )and </a:t>
            </a:r>
            <a:r>
              <a:rPr lang="en-US" dirty="0">
                <a:latin typeface="Arial Black" pitchFamily="34" charset="0"/>
              </a:rPr>
              <a:t>LGL cells (Large Granular lymphocytes)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Epithelial cells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Endothelial cells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Fibroblasts</a:t>
            </a:r>
            <a:endParaRPr lang="ar-IQ" dirty="0">
              <a:latin typeface="Arial Black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7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  <a:latin typeface="Arial Black" pitchFamily="34" charset="0"/>
              </a:rPr>
              <a:t>Mechanisms of Action</a:t>
            </a:r>
            <a:endParaRPr lang="ar-IQ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altLang="en-US" dirty="0" smtClean="0">
                <a:latin typeface="Arial Black" pitchFamily="34" charset="0"/>
              </a:rPr>
              <a:t> </a:t>
            </a:r>
          </a:p>
          <a:p>
            <a:pPr lvl="2" algn="l" rtl="0"/>
            <a:r>
              <a:rPr lang="en-US" altLang="en-US" sz="3200" dirty="0" smtClean="0">
                <a:latin typeface="Arial Black" pitchFamily="34" charset="0"/>
              </a:rPr>
              <a:t>Recognition</a:t>
            </a:r>
          </a:p>
          <a:p>
            <a:pPr lvl="2" algn="l" rtl="0"/>
            <a:r>
              <a:rPr lang="en-US" altLang="en-US" sz="3200" dirty="0" smtClean="0">
                <a:latin typeface="Arial Black" pitchFamily="34" charset="0"/>
              </a:rPr>
              <a:t>Attachment and binding</a:t>
            </a:r>
          </a:p>
          <a:p>
            <a:pPr lvl="2" algn="l" rtl="0"/>
            <a:r>
              <a:rPr lang="en-US" altLang="en-US" sz="3200" dirty="0" smtClean="0">
                <a:latin typeface="Arial Black" pitchFamily="34" charset="0"/>
              </a:rPr>
              <a:t>Ingestion</a:t>
            </a:r>
          </a:p>
          <a:p>
            <a:pPr lvl="2" algn="l" rtl="0"/>
            <a:r>
              <a:rPr lang="en-US" altLang="en-US" sz="3200" dirty="0" smtClean="0">
                <a:latin typeface="Arial Black" pitchFamily="34" charset="0"/>
              </a:rPr>
              <a:t>Destruction</a:t>
            </a:r>
          </a:p>
          <a:p>
            <a:pPr lvl="2" algn="l" rtl="0"/>
            <a:r>
              <a:rPr lang="en-US" altLang="en-US" sz="3200" dirty="0" smtClean="0">
                <a:latin typeface="Arial Black" pitchFamily="34" charset="0"/>
              </a:rPr>
              <a:t>Clearance of phagocytes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274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Phagocytosis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ar-IQ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61662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sz="2800" dirty="0" smtClean="0">
              <a:latin typeface="Arial Black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Arial Black" pitchFamily="34" charset="0"/>
              </a:rPr>
              <a:t>1</a:t>
            </a:r>
            <a:r>
              <a:rPr lang="en-US" sz="2800" dirty="0">
                <a:latin typeface="Arial Black" pitchFamily="34" charset="0"/>
              </a:rPr>
              <a:t>) A phagocyte moves towards a group </a:t>
            </a:r>
            <a:r>
              <a:rPr lang="en-US" sz="2800" dirty="0" smtClean="0">
                <a:latin typeface="Arial Black" pitchFamily="34" charset="0"/>
              </a:rPr>
              <a:t>of bacteria</a:t>
            </a:r>
            <a:r>
              <a:rPr lang="en-US" sz="2800" dirty="0">
                <a:latin typeface="Arial Black" pitchFamily="34" charset="0"/>
              </a:rPr>
              <a:t>, and flows around them.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>
                <a:latin typeface="Arial Black" pitchFamily="34" charset="0"/>
              </a:rPr>
              <a:t>2) The phagocyte´s cell membrane </a:t>
            </a:r>
            <a:r>
              <a:rPr lang="en-US" sz="2800" dirty="0" smtClean="0">
                <a:latin typeface="Arial Black" pitchFamily="34" charset="0"/>
              </a:rPr>
              <a:t>fuses together</a:t>
            </a:r>
            <a:r>
              <a:rPr lang="en-US" sz="2800" dirty="0">
                <a:latin typeface="Arial Black" pitchFamily="34" charset="0"/>
              </a:rPr>
              <a:t>, enclosing bacteria in a vacuole.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>
                <a:latin typeface="Arial Black" pitchFamily="34" charset="0"/>
              </a:rPr>
              <a:t>3) Enzymes are secreted into </a:t>
            </a:r>
            <a:r>
              <a:rPr lang="en-US" sz="2800" dirty="0" smtClean="0">
                <a:latin typeface="Arial Black" pitchFamily="34" charset="0"/>
              </a:rPr>
              <a:t>the vacuole</a:t>
            </a:r>
            <a:r>
              <a:rPr lang="en-US" sz="2800" dirty="0">
                <a:latin typeface="Arial Black" pitchFamily="34" charset="0"/>
              </a:rPr>
              <a:t>, which digest bacteria.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rial Black" pitchFamily="34" charset="0"/>
              </a:rPr>
              <a:t>4</a:t>
            </a:r>
            <a:r>
              <a:rPr lang="en-US" sz="2800" dirty="0">
                <a:latin typeface="Arial Black" pitchFamily="34" charset="0"/>
              </a:rPr>
              <a:t>) Soluble substances diffuse from the </a:t>
            </a:r>
            <a:r>
              <a:rPr lang="en-US" sz="2800" dirty="0" smtClean="0">
                <a:latin typeface="Arial Black" pitchFamily="34" charset="0"/>
              </a:rPr>
              <a:t>vacuole into </a:t>
            </a:r>
            <a:r>
              <a:rPr lang="en-US" sz="2800" dirty="0">
                <a:latin typeface="Arial Black" pitchFamily="34" charset="0"/>
              </a:rPr>
              <a:t>the phagocyte´s cytoplasm</a:t>
            </a:r>
            <a:r>
              <a:rPr lang="en-US" dirty="0">
                <a:latin typeface="Arial Black" pitchFamily="34" charset="0"/>
              </a:rPr>
              <a:t>.</a:t>
            </a:r>
            <a:endParaRPr lang="ar-IQ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9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Phases of Phagocytosis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ar-IQ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 Black" pitchFamily="34" charset="0"/>
              </a:rPr>
              <a:t>1</a:t>
            </a:r>
            <a:r>
              <a:rPr lang="en-US" dirty="0">
                <a:latin typeface="Arial Black" pitchFamily="34" charset="0"/>
              </a:rPr>
              <a:t>. </a:t>
            </a:r>
            <a:r>
              <a:rPr lang="en-US" dirty="0" err="1">
                <a:latin typeface="Arial Black" pitchFamily="34" charset="0"/>
              </a:rPr>
              <a:t>Margination</a:t>
            </a:r>
            <a:endParaRPr lang="en-US" dirty="0">
              <a:latin typeface="Arial Black" pitchFamily="34" charset="0"/>
            </a:endParaRPr>
          </a:p>
          <a:p>
            <a:pPr algn="l" rtl="0"/>
            <a:r>
              <a:rPr lang="en-US" dirty="0">
                <a:latin typeface="Arial Black" pitchFamily="34" charset="0"/>
              </a:rPr>
              <a:t>2. Emigration and </a:t>
            </a:r>
            <a:r>
              <a:rPr lang="en-US" dirty="0" err="1">
                <a:latin typeface="Arial Black" pitchFamily="34" charset="0"/>
              </a:rPr>
              <a:t>diapedesis</a:t>
            </a:r>
            <a:endParaRPr lang="en-US" dirty="0">
              <a:latin typeface="Arial Black" pitchFamily="34" charset="0"/>
            </a:endParaRPr>
          </a:p>
          <a:p>
            <a:pPr algn="l" rtl="0"/>
            <a:r>
              <a:rPr lang="en-US" dirty="0">
                <a:latin typeface="Arial Black" pitchFamily="34" charset="0"/>
              </a:rPr>
              <a:t>3. </a:t>
            </a:r>
            <a:r>
              <a:rPr lang="en-US" dirty="0" err="1">
                <a:latin typeface="Arial Black" pitchFamily="34" charset="0"/>
              </a:rPr>
              <a:t>Chemotaxis</a:t>
            </a:r>
            <a:endParaRPr lang="en-US" dirty="0">
              <a:latin typeface="Arial Black" pitchFamily="34" charset="0"/>
            </a:endParaRPr>
          </a:p>
          <a:p>
            <a:pPr algn="l" rtl="0"/>
            <a:r>
              <a:rPr lang="en-US" dirty="0">
                <a:latin typeface="Arial Black" pitchFamily="34" charset="0"/>
              </a:rPr>
              <a:t>4. </a:t>
            </a:r>
            <a:r>
              <a:rPr lang="en-US" dirty="0" err="1">
                <a:latin typeface="Arial Black" pitchFamily="34" charset="0"/>
              </a:rPr>
              <a:t>Opsonization</a:t>
            </a:r>
            <a:r>
              <a:rPr lang="en-US" dirty="0">
                <a:latin typeface="Arial Black" pitchFamily="34" charset="0"/>
              </a:rPr>
              <a:t>(attachment stage)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5. Engulfment stage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6. Secretion(degranulation stage)</a:t>
            </a:r>
          </a:p>
          <a:p>
            <a:pPr algn="l" rtl="0"/>
            <a:r>
              <a:rPr lang="en-US" dirty="0">
                <a:latin typeface="Arial Black" pitchFamily="34" charset="0"/>
              </a:rPr>
              <a:t>7. Killing or degradation stage</a:t>
            </a:r>
            <a:endParaRPr lang="ar-IQ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steps of phago.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717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211</Words>
  <Application>Microsoft Office PowerPoint</Application>
  <PresentationFormat>عرض على الشاشة (3:4)‏</PresentationFormat>
  <Paragraphs>56</Paragraphs>
  <Slides>19</Slides>
  <Notes>0</Notes>
  <HiddenSlides>1</HiddenSlides>
  <MMClips>0</MMClips>
  <ScaleCrop>false</ScaleCrop>
  <HeadingPairs>
    <vt:vector size="6" baseType="variant">
      <vt:variant>
        <vt:lpstr>نسق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نسق Office</vt:lpstr>
      <vt:lpstr>Blank Presentation</vt:lpstr>
      <vt:lpstr>Package</vt:lpstr>
      <vt:lpstr>Phagocytosis </vt:lpstr>
      <vt:lpstr>  Who discovered phagocytosis? </vt:lpstr>
      <vt:lpstr> what is phagocytosis ?  </vt:lpstr>
      <vt:lpstr> What are the cells involved in phagocytosis ? </vt:lpstr>
      <vt:lpstr>What are the cells involved in phagocytosis ? </vt:lpstr>
      <vt:lpstr>Mechanisms of Action</vt:lpstr>
      <vt:lpstr> Phagocytosis </vt:lpstr>
      <vt:lpstr>Phases of Phagocytosis </vt:lpstr>
      <vt:lpstr>عرض تقديمي في PowerPoint</vt:lpstr>
      <vt:lpstr>*Phagocytosis and digestión of foreign cell allows macrophates to present antigen *Lysosomal enzymes digest pathogens that have been enclosed in phagosomes *Antigen presentation activates lymphocytes </vt:lpstr>
      <vt:lpstr>Phagocytic Cells: Macrophages (Monocytes), Neutrophils, and Eosinophils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14</cp:revision>
  <dcterms:created xsi:type="dcterms:W3CDTF">2021-02-26T21:04:05Z</dcterms:created>
  <dcterms:modified xsi:type="dcterms:W3CDTF">2021-12-05T13:48:53Z</dcterms:modified>
</cp:coreProperties>
</file>